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10"/>
  </p:notesMasterIdLst>
  <p:sldIdLst>
    <p:sldId id="256" r:id="rId2"/>
    <p:sldId id="257" r:id="rId3"/>
    <p:sldId id="263" r:id="rId4"/>
    <p:sldId id="258" r:id="rId5"/>
    <p:sldId id="260" r:id="rId6"/>
    <p:sldId id="262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ト" initials="ト" lastIdx="1" clrIdx="0">
    <p:extLst>
      <p:ext uri="{19B8F6BF-5375-455C-9EA6-DF929625EA0E}">
        <p15:presenceInfo xmlns:p15="http://schemas.microsoft.com/office/powerpoint/2012/main" userId="a894ee880f84e6c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81" autoAdjust="0"/>
  </p:normalViewPr>
  <p:slideViewPr>
    <p:cSldViewPr snapToGrid="0">
      <p:cViewPr varScale="1">
        <p:scale>
          <a:sx n="107" d="100"/>
          <a:sy n="107" d="100"/>
        </p:scale>
        <p:origin x="6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2D65E6-292D-4A39-B992-B2E60957E0CA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614CF8-A665-47DE-94C6-6FB702945B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1348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1791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4992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83000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551266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77468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47456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9866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8330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5359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5522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4562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2594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3862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7233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7270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4340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8659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8C3D8-7DD0-4C83-9AD8-A810692A9879}" type="datetimeFigureOut">
              <a:rPr kumimoji="1" lang="ja-JP" altLang="en-US" smtClean="0"/>
              <a:t>2022/6/8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DB224-410C-443D-8E36-5CB58EB3AD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36186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kumimoji="1"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7DE8649-6731-F7D0-268C-2A2DC089F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3" t="10742" r="32570" b="54320"/>
          <a:stretch/>
        </p:blipFill>
        <p:spPr>
          <a:xfrm>
            <a:off x="647591" y="1543050"/>
            <a:ext cx="7097698" cy="39462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CAFF69C-E880-9693-3A85-89D5151B37DD}"/>
              </a:ext>
            </a:extLst>
          </p:cNvPr>
          <p:cNvSpPr txBox="1"/>
          <p:nvPr/>
        </p:nvSpPr>
        <p:spPr>
          <a:xfrm>
            <a:off x="1928332" y="2929411"/>
            <a:ext cx="5612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9600" dirty="0">
                <a:blipFill>
                  <a:blip r:embed="rId3"/>
                  <a:tile tx="0" ty="0" sx="100000" sy="100000" flip="none" algn="tl"/>
                </a:blipFill>
                <a:effectLst>
                  <a:glow rad="228600">
                    <a:schemeClr val="bg1">
                      <a:lumMod val="85000"/>
                      <a:lumOff val="15000"/>
                    </a:schemeClr>
                  </a:glow>
                </a:effectLst>
                <a:latin typeface="Bodoni MT Black" panose="02070A03080606020203" pitchFamily="18" charset="0"/>
              </a:rPr>
              <a:t>s</a:t>
            </a:r>
            <a:endParaRPr kumimoji="1" lang="ja-JP" altLang="en-US" sz="9600" dirty="0">
              <a:blipFill>
                <a:blip r:embed="rId3"/>
                <a:tile tx="0" ty="0" sx="100000" sy="100000" flip="none" algn="tl"/>
              </a:blipFill>
              <a:effectLst>
                <a:glow rad="228600">
                  <a:schemeClr val="bg1">
                    <a:lumMod val="85000"/>
                    <a:lumOff val="15000"/>
                  </a:schemeClr>
                </a:glow>
              </a:effectLst>
              <a:latin typeface="Bodoni MT Black" panose="02070A03080606020203" pitchFamily="18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84AE9F4-A0A1-F863-CDA3-8F43822CDFB3}"/>
              </a:ext>
            </a:extLst>
          </p:cNvPr>
          <p:cNvSpPr txBox="1"/>
          <p:nvPr/>
        </p:nvSpPr>
        <p:spPr>
          <a:xfrm>
            <a:off x="2599872" y="2593566"/>
            <a:ext cx="138826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3000" dirty="0">
                <a:blipFill>
                  <a:blip r:embed="rId3"/>
                  <a:tile tx="0" ty="0" sx="100000" sy="100000" flip="none" algn="tl"/>
                </a:blipFill>
                <a:effectLst>
                  <a:glow rad="228600">
                    <a:schemeClr val="bg1">
                      <a:lumMod val="85000"/>
                      <a:lumOff val="15000"/>
                    </a:schemeClr>
                  </a:glow>
                </a:effectLst>
                <a:latin typeface="Bodoni MT Black" panose="02070A03080606020203" pitchFamily="18" charset="0"/>
              </a:rPr>
              <a:t>M</a:t>
            </a:r>
            <a:endParaRPr kumimoji="1" lang="ja-JP" altLang="en-US" sz="13000" dirty="0">
              <a:blipFill>
                <a:blip r:embed="rId3"/>
                <a:tile tx="0" ty="0" sx="100000" sy="100000" flip="none" algn="tl"/>
              </a:blipFill>
              <a:effectLst>
                <a:glow rad="228600">
                  <a:schemeClr val="bg1">
                    <a:lumMod val="85000"/>
                    <a:lumOff val="15000"/>
                  </a:schemeClr>
                </a:glow>
              </a:effectLst>
              <a:latin typeface="Bodoni MT Black" panose="02070A03080606020203" pitchFamily="18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F239E7F-9552-CC31-68F1-6ABA2F46F92B}"/>
              </a:ext>
            </a:extLst>
          </p:cNvPr>
          <p:cNvSpPr txBox="1"/>
          <p:nvPr/>
        </p:nvSpPr>
        <p:spPr>
          <a:xfrm>
            <a:off x="4359008" y="1166959"/>
            <a:ext cx="76451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5000" dirty="0">
                <a:ln w="15875">
                  <a:noFill/>
                </a:ln>
                <a:blipFill dpi="0" rotWithShape="1">
                  <a:blip r:embed="rId3"/>
                  <a:srcRect/>
                  <a:tile tx="0" ty="0" sx="100000" sy="100000" flip="none" algn="tl"/>
                </a:blipFill>
                <a:effectLst>
                  <a:glow rad="139700">
                    <a:schemeClr val="bg1">
                      <a:lumMod val="85000"/>
                      <a:lumOff val="15000"/>
                    </a:schemeClr>
                  </a:glow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Bodoni MT Black" panose="02070A03080606020203" pitchFamily="18" charset="0"/>
              </a:rPr>
              <a:t>L</a:t>
            </a:r>
            <a:endParaRPr kumimoji="1" lang="ja-JP" altLang="en-US" sz="25000" dirty="0">
              <a:ln w="15875">
                <a:noFill/>
              </a:ln>
              <a:blipFill dpi="0" rotWithShape="1">
                <a:blip r:embed="rId3"/>
                <a:srcRect/>
                <a:tile tx="0" ty="0" sx="100000" sy="100000" flip="none" algn="tl"/>
              </a:blipFill>
              <a:effectLst>
                <a:glow rad="139700">
                  <a:schemeClr val="bg1">
                    <a:lumMod val="85000"/>
                    <a:lumOff val="15000"/>
                  </a:schemeClr>
                </a:glow>
                <a:outerShdw blurRad="60007" dir="2000400" sy="-30000" kx="-800400" algn="bl" rotWithShape="0">
                  <a:prstClr val="black">
                    <a:alpha val="20000"/>
                  </a:prstClr>
                </a:outerShdw>
              </a:effectLst>
              <a:latin typeface="Bodoni MT Black" panose="02070A03080606020203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B2288B4-4F85-ECB3-5876-52C020C96297}"/>
              </a:ext>
            </a:extLst>
          </p:cNvPr>
          <p:cNvSpPr txBox="1"/>
          <p:nvPr/>
        </p:nvSpPr>
        <p:spPr>
          <a:xfrm>
            <a:off x="7855578" y="2250140"/>
            <a:ext cx="3922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タイトル </a:t>
            </a:r>
            <a:r>
              <a:rPr kumimoji="1" lang="en-US" altLang="ja-JP" sz="2400" dirty="0"/>
              <a:t>:</a:t>
            </a:r>
            <a:r>
              <a:rPr kumimoji="1" lang="ja-JP" altLang="en-US" sz="2400" b="1" dirty="0"/>
              <a:t> </a:t>
            </a:r>
            <a:r>
              <a:rPr kumimoji="1" lang="en-US" altLang="ja-JP" sz="2400" b="1" dirty="0" err="1"/>
              <a:t>sML</a:t>
            </a:r>
            <a:r>
              <a:rPr kumimoji="1" lang="en-US" altLang="ja-JP" sz="2400" b="1" dirty="0"/>
              <a:t>(</a:t>
            </a:r>
            <a:r>
              <a:rPr kumimoji="1" lang="ja-JP" altLang="en-US" sz="2400" b="1" dirty="0"/>
              <a:t>エスエムエル</a:t>
            </a:r>
            <a:r>
              <a:rPr kumimoji="1" lang="en-US" altLang="ja-JP" sz="2400" b="1" dirty="0"/>
              <a:t>)</a:t>
            </a:r>
            <a:endParaRPr kumimoji="1" lang="ja-JP" altLang="en-US" sz="2400" b="1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7CAAEEE-0025-37ED-6FBF-D5B11256C7C9}"/>
              </a:ext>
            </a:extLst>
          </p:cNvPr>
          <p:cNvSpPr txBox="1"/>
          <p:nvPr/>
        </p:nvSpPr>
        <p:spPr>
          <a:xfrm>
            <a:off x="7855578" y="2821185"/>
            <a:ext cx="20072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ジャンル</a:t>
            </a:r>
            <a:r>
              <a:rPr kumimoji="1" lang="en-US" altLang="ja-JP" sz="2400" dirty="0"/>
              <a:t> : </a:t>
            </a:r>
            <a:r>
              <a:rPr kumimoji="1" lang="en-US" altLang="ja-JP" sz="2400" b="1" dirty="0"/>
              <a:t>TPS</a:t>
            </a:r>
            <a:endParaRPr kumimoji="1" lang="ja-JP" altLang="en-US" sz="2400" b="1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B23E8C1-A5FB-953B-3A4F-A960DE9EDE38}"/>
              </a:ext>
            </a:extLst>
          </p:cNvPr>
          <p:cNvSpPr txBox="1"/>
          <p:nvPr/>
        </p:nvSpPr>
        <p:spPr>
          <a:xfrm>
            <a:off x="7824301" y="3409173"/>
            <a:ext cx="3746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プラットフォーム</a:t>
            </a:r>
            <a:r>
              <a:rPr kumimoji="1" lang="en-US" altLang="ja-JP" sz="2400" dirty="0"/>
              <a:t> : </a:t>
            </a:r>
            <a:r>
              <a:rPr kumimoji="1" lang="en-US" altLang="ja-JP" sz="2400" b="1" dirty="0"/>
              <a:t>Switch</a:t>
            </a:r>
            <a:r>
              <a:rPr kumimoji="1" lang="ja-JP" altLang="en-US" sz="2400" b="1" dirty="0"/>
              <a:t>等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95F25AE-686A-53F2-7CAA-7D03629A68C9}"/>
              </a:ext>
            </a:extLst>
          </p:cNvPr>
          <p:cNvSpPr txBox="1"/>
          <p:nvPr/>
        </p:nvSpPr>
        <p:spPr>
          <a:xfrm>
            <a:off x="7855578" y="3997161"/>
            <a:ext cx="38122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/>
              <a:t>ターゲット </a:t>
            </a:r>
            <a:r>
              <a:rPr kumimoji="1" lang="en-US" altLang="ja-JP" sz="2000" dirty="0"/>
              <a:t>: </a:t>
            </a:r>
            <a:r>
              <a:rPr kumimoji="1" lang="ja-JP" altLang="en-US" sz="2000" b="1" dirty="0"/>
              <a:t>幼児</a:t>
            </a:r>
            <a:r>
              <a:rPr kumimoji="1" lang="en-US" altLang="ja-JP" sz="2000" b="1" dirty="0"/>
              <a:t>~20</a:t>
            </a:r>
            <a:r>
              <a:rPr kumimoji="1" lang="ja-JP" altLang="en-US" sz="2000" b="1" dirty="0"/>
              <a:t>代男性</a:t>
            </a:r>
            <a:endParaRPr kumimoji="1" lang="en-US" altLang="ja-JP" sz="2000" b="1" dirty="0"/>
          </a:p>
          <a:p>
            <a:r>
              <a:rPr kumimoji="1" lang="ja-JP" altLang="en-US" sz="2000" b="1" dirty="0"/>
              <a:t>　　　　　　　 普通の</a:t>
            </a:r>
            <a:r>
              <a:rPr kumimoji="1" lang="en-US" altLang="ja-JP" sz="2000" b="1" dirty="0"/>
              <a:t>TPS</a:t>
            </a:r>
            <a:r>
              <a:rPr kumimoji="1" lang="ja-JP" altLang="en-US" sz="2000" b="1" dirty="0"/>
              <a:t>に飽きた人</a:t>
            </a:r>
            <a:endParaRPr kumimoji="1" lang="en-US" altLang="ja-JP" sz="2000" b="1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BC2A88A-4E3F-9044-B109-8B319573CB12}"/>
              </a:ext>
            </a:extLst>
          </p:cNvPr>
          <p:cNvSpPr txBox="1"/>
          <p:nvPr/>
        </p:nvSpPr>
        <p:spPr>
          <a:xfrm>
            <a:off x="7477250" y="6405339"/>
            <a:ext cx="444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企画者 </a:t>
            </a:r>
            <a:r>
              <a:rPr kumimoji="1" lang="en-US" altLang="ja-JP" dirty="0"/>
              <a:t>: </a:t>
            </a:r>
            <a:r>
              <a:rPr kumimoji="1" lang="ja-JP" altLang="en-US" dirty="0"/>
              <a:t>門田大渡 </a:t>
            </a:r>
            <a:r>
              <a:rPr kumimoji="1" lang="en-US" altLang="ja-JP" dirty="0"/>
              <a:t>(</a:t>
            </a:r>
            <a:r>
              <a:rPr kumimoji="1" lang="ja-JP" altLang="en-US" dirty="0"/>
              <a:t>穴吹ビジネス専門学校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7089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6A540C-7F5B-DB2F-A2D9-4BEA15DB3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4645" y="947481"/>
            <a:ext cx="11896531" cy="1600087"/>
          </a:xfrm>
        </p:spPr>
        <p:txBody>
          <a:bodyPr>
            <a:noAutofit/>
          </a:bodyPr>
          <a:lstStyle/>
          <a:p>
            <a:r>
              <a:rPr kumimoji="1" lang="en-US" altLang="ja-JP" sz="4800" dirty="0">
                <a:solidFill>
                  <a:srgbClr val="00B0F0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”</a:t>
            </a:r>
            <a:r>
              <a:rPr kumimoji="1" lang="ja-JP" altLang="en-US" sz="4800" dirty="0">
                <a:solidFill>
                  <a:srgbClr val="00B0F0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小人化</a:t>
            </a:r>
            <a:r>
              <a:rPr kumimoji="1" lang="en-US" altLang="ja-JP" sz="4800" dirty="0">
                <a:solidFill>
                  <a:srgbClr val="00B0F0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”</a:t>
            </a:r>
            <a:r>
              <a:rPr kumimoji="1" lang="ja-JP" altLang="en-US" sz="4800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と</a:t>
            </a:r>
            <a:r>
              <a:rPr kumimoji="1" lang="en-US" altLang="ja-JP" sz="4800" dirty="0">
                <a:solidFill>
                  <a:schemeClr val="accent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”</a:t>
            </a:r>
            <a:r>
              <a:rPr kumimoji="1" lang="ja-JP" altLang="en-US" sz="4800" dirty="0">
                <a:solidFill>
                  <a:schemeClr val="accent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巨人化</a:t>
            </a:r>
            <a:r>
              <a:rPr kumimoji="1" lang="en-US" altLang="ja-JP" sz="4800" dirty="0">
                <a:solidFill>
                  <a:schemeClr val="accent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”</a:t>
            </a:r>
            <a:r>
              <a:rPr kumimoji="1" lang="ja-JP" altLang="en-US" sz="4800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を利用する</a:t>
            </a:r>
            <a:r>
              <a:rPr kumimoji="1" lang="ja-JP" altLang="en-US" sz="4800" b="1" u="sng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新感覚</a:t>
            </a:r>
            <a:r>
              <a:rPr kumimoji="1" lang="en-US" altLang="ja-JP" sz="4800" b="1" u="sng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TPS</a:t>
            </a:r>
            <a:endParaRPr kumimoji="1" lang="ja-JP" altLang="en-US" sz="4800" b="1" u="sng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C38CD190-07F6-7B3A-1876-5759FF150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7" t="10704" r="21124" b="31229"/>
          <a:stretch/>
        </p:blipFill>
        <p:spPr>
          <a:xfrm>
            <a:off x="4545018" y="3429000"/>
            <a:ext cx="3259668" cy="1836059"/>
          </a:xfr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06F8AC99-9534-B559-470B-D0F39E6DDA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4" t="10796" r="21454" b="31836"/>
          <a:stretch/>
        </p:blipFill>
        <p:spPr>
          <a:xfrm>
            <a:off x="8085666" y="2709333"/>
            <a:ext cx="3412256" cy="1905001"/>
          </a:xfrm>
          <a:prstGeom prst="rect">
            <a:avLst/>
          </a:prstGeom>
        </p:spPr>
      </p:pic>
      <p:sp>
        <p:nvSpPr>
          <p:cNvPr id="12" name="矢印: 下 11">
            <a:extLst>
              <a:ext uri="{FF2B5EF4-FFF2-40B4-BE49-F238E27FC236}">
                <a16:creationId xmlns:a16="http://schemas.microsoft.com/office/drawing/2014/main" id="{837165B1-D204-92A5-B44B-8FD4DD60CA83}"/>
              </a:ext>
            </a:extLst>
          </p:cNvPr>
          <p:cNvSpPr/>
          <p:nvPr/>
        </p:nvSpPr>
        <p:spPr>
          <a:xfrm rot="2900178">
            <a:off x="7794978" y="4533087"/>
            <a:ext cx="263619" cy="4899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矢印: 下 12">
            <a:extLst>
              <a:ext uri="{FF2B5EF4-FFF2-40B4-BE49-F238E27FC236}">
                <a16:creationId xmlns:a16="http://schemas.microsoft.com/office/drawing/2014/main" id="{382A2D1F-41E1-3903-4946-011EC289FE06}"/>
              </a:ext>
            </a:extLst>
          </p:cNvPr>
          <p:cNvSpPr/>
          <p:nvPr/>
        </p:nvSpPr>
        <p:spPr>
          <a:xfrm rot="13656936">
            <a:off x="7756516" y="3047489"/>
            <a:ext cx="263619" cy="4899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4205A3C8-733E-366F-2DE2-5804EA0841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80" t="11464" r="20787" b="30657"/>
          <a:stretch/>
        </p:blipFill>
        <p:spPr>
          <a:xfrm>
            <a:off x="804991" y="2484738"/>
            <a:ext cx="3459047" cy="1888523"/>
          </a:xfrm>
          <a:prstGeom prst="rect">
            <a:avLst/>
          </a:prstGeom>
        </p:spPr>
      </p:pic>
      <p:sp>
        <p:nvSpPr>
          <p:cNvPr id="16" name="矢印: 下 15">
            <a:extLst>
              <a:ext uri="{FF2B5EF4-FFF2-40B4-BE49-F238E27FC236}">
                <a16:creationId xmlns:a16="http://schemas.microsoft.com/office/drawing/2014/main" id="{4D7F9C8C-D512-2444-AB65-BFC321DB02AA}"/>
              </a:ext>
            </a:extLst>
          </p:cNvPr>
          <p:cNvSpPr/>
          <p:nvPr/>
        </p:nvSpPr>
        <p:spPr>
          <a:xfrm rot="7603252">
            <a:off x="4252676" y="3131188"/>
            <a:ext cx="263619" cy="4899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矢印: 下 16">
            <a:extLst>
              <a:ext uri="{FF2B5EF4-FFF2-40B4-BE49-F238E27FC236}">
                <a16:creationId xmlns:a16="http://schemas.microsoft.com/office/drawing/2014/main" id="{E0B885D8-F473-C480-9809-4638D33673CF}"/>
              </a:ext>
            </a:extLst>
          </p:cNvPr>
          <p:cNvSpPr/>
          <p:nvPr/>
        </p:nvSpPr>
        <p:spPr>
          <a:xfrm rot="18375257">
            <a:off x="4272718" y="4201703"/>
            <a:ext cx="263619" cy="4899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8636F62D-D741-9D12-0384-DF38B0DC1EFA}"/>
              </a:ext>
            </a:extLst>
          </p:cNvPr>
          <p:cNvSpPr txBox="1"/>
          <p:nvPr/>
        </p:nvSpPr>
        <p:spPr>
          <a:xfrm rot="431421">
            <a:off x="838482" y="2677756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>
                <a:ln w="28575">
                  <a:solidFill>
                    <a:schemeClr val="tx1"/>
                  </a:solidFill>
                </a:ln>
                <a:solidFill>
                  <a:srgbClr val="FF0000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小人化！！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A84B146-F98E-63C5-0C3D-343B8DF09749}"/>
              </a:ext>
            </a:extLst>
          </p:cNvPr>
          <p:cNvSpPr txBox="1"/>
          <p:nvPr/>
        </p:nvSpPr>
        <p:spPr>
          <a:xfrm rot="21402753">
            <a:off x="8877931" y="2431299"/>
            <a:ext cx="3771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>
                <a:ln w="28575">
                  <a:solidFill>
                    <a:schemeClr val="tx1"/>
                  </a:solidFill>
                </a:ln>
                <a:solidFill>
                  <a:srgbClr val="FF0000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巨人化！！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A8E4F71-52DE-1111-1AB9-05C8860E2F88}"/>
              </a:ext>
            </a:extLst>
          </p:cNvPr>
          <p:cNvSpPr txBox="1"/>
          <p:nvPr/>
        </p:nvSpPr>
        <p:spPr>
          <a:xfrm>
            <a:off x="1950553" y="4481363"/>
            <a:ext cx="1302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u="sng" dirty="0"/>
              <a:t>S</a:t>
            </a:r>
            <a:r>
              <a:rPr kumimoji="1" lang="ja-JP" altLang="en-US" u="sng" dirty="0"/>
              <a:t>モード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9E447CA-2386-A1D1-E166-0A7EFDC95577}"/>
              </a:ext>
            </a:extLst>
          </p:cNvPr>
          <p:cNvSpPr txBox="1"/>
          <p:nvPr/>
        </p:nvSpPr>
        <p:spPr>
          <a:xfrm>
            <a:off x="5740467" y="5385366"/>
            <a:ext cx="1061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u="sng" dirty="0"/>
              <a:t>M</a:t>
            </a:r>
            <a:r>
              <a:rPr kumimoji="1" lang="ja-JP" altLang="en-US" u="sng" dirty="0"/>
              <a:t>モード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4E30CD1-D9DF-BEAC-B54B-E653034D5CB2}"/>
              </a:ext>
            </a:extLst>
          </p:cNvPr>
          <p:cNvSpPr txBox="1"/>
          <p:nvPr/>
        </p:nvSpPr>
        <p:spPr>
          <a:xfrm>
            <a:off x="9486900" y="4724879"/>
            <a:ext cx="11478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u="sng" dirty="0"/>
              <a:t>L</a:t>
            </a:r>
            <a:r>
              <a:rPr kumimoji="1" lang="ja-JP" altLang="en-US" u="sng" dirty="0"/>
              <a:t>モード</a:t>
            </a:r>
          </a:p>
        </p:txBody>
      </p:sp>
    </p:spTree>
    <p:extLst>
      <p:ext uri="{BB962C8B-B14F-4D97-AF65-F5344CB8AC3E}">
        <p14:creationId xmlns:p14="http://schemas.microsoft.com/office/powerpoint/2010/main" val="1745262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1EB025-FAFE-47E0-102A-203995310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368" y="978587"/>
            <a:ext cx="8243950" cy="822380"/>
          </a:xfrm>
        </p:spPr>
        <p:txBody>
          <a:bodyPr>
            <a:noAutofit/>
          </a:bodyPr>
          <a:lstStyle/>
          <a:p>
            <a:r>
              <a:rPr kumimoji="1" lang="ja-JP" altLang="en-US" sz="4400" b="1" dirty="0">
                <a:solidFill>
                  <a:schemeClr val="accent2"/>
                </a:solidFill>
              </a:rPr>
              <a:t>攻撃手段は大きく分けて</a:t>
            </a:r>
            <a:r>
              <a:rPr kumimoji="1" lang="en-US" altLang="ja-JP" sz="4400" b="1" dirty="0">
                <a:solidFill>
                  <a:schemeClr val="accent2"/>
                </a:solidFill>
              </a:rPr>
              <a:t>2</a:t>
            </a:r>
            <a:r>
              <a:rPr kumimoji="1" lang="ja-JP" altLang="en-US" sz="4400" b="1" dirty="0">
                <a:solidFill>
                  <a:schemeClr val="accent2"/>
                </a:solidFill>
              </a:rPr>
              <a:t>つ！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E3C1851-1D81-094A-F2A8-3C626DC0B7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2" t="10624" r="21324" b="32026"/>
          <a:stretch/>
        </p:blipFill>
        <p:spPr>
          <a:xfrm>
            <a:off x="1035423" y="2679143"/>
            <a:ext cx="3881718" cy="2158488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5AE622E-22FC-CD56-867E-668C6C9E58A4}"/>
              </a:ext>
            </a:extLst>
          </p:cNvPr>
          <p:cNvSpPr txBox="1"/>
          <p:nvPr/>
        </p:nvSpPr>
        <p:spPr>
          <a:xfrm>
            <a:off x="1913061" y="2155923"/>
            <a:ext cx="2287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solidFill>
                  <a:srgbClr val="FFFF00"/>
                </a:solidFill>
              </a:rPr>
              <a:t>銃で撃つ！！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D984A88-A31F-1218-A42B-5A96E2DBD419}"/>
              </a:ext>
            </a:extLst>
          </p:cNvPr>
          <p:cNvSpPr txBox="1"/>
          <p:nvPr/>
        </p:nvSpPr>
        <p:spPr>
          <a:xfrm>
            <a:off x="4048466" y="335827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solidFill>
                  <a:schemeClr val="accent1">
                    <a:alpha val="74000"/>
                  </a:schemeClr>
                </a:solidFill>
              </a:rPr>
              <a:t>◎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48DBB5D-3F22-7A9E-6BC1-4B2F8F5B5CC7}"/>
              </a:ext>
            </a:extLst>
          </p:cNvPr>
          <p:cNvSpPr txBox="1"/>
          <p:nvPr/>
        </p:nvSpPr>
        <p:spPr>
          <a:xfrm>
            <a:off x="1913061" y="4921623"/>
            <a:ext cx="2060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TPS</a:t>
            </a:r>
            <a:r>
              <a:rPr kumimoji="1" lang="ja-JP" altLang="en-US" dirty="0"/>
              <a:t>といえば銃撃戦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14D8210-671F-9723-98CB-70547B6510DC}"/>
              </a:ext>
            </a:extLst>
          </p:cNvPr>
          <p:cNvSpPr txBox="1"/>
          <p:nvPr/>
        </p:nvSpPr>
        <p:spPr>
          <a:xfrm>
            <a:off x="1226975" y="5192587"/>
            <a:ext cx="343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相手に照準を合わせて撃ち抜こう</a:t>
            </a: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B63B7278-9F39-57FE-CB00-D39450A81D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36" t="10849" r="21324" b="32186"/>
          <a:stretch/>
        </p:blipFill>
        <p:spPr>
          <a:xfrm>
            <a:off x="6938681" y="2679143"/>
            <a:ext cx="3903138" cy="2158487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91795B18-F72E-0031-51A6-AB287530129F}"/>
              </a:ext>
            </a:extLst>
          </p:cNvPr>
          <p:cNvSpPr txBox="1"/>
          <p:nvPr/>
        </p:nvSpPr>
        <p:spPr>
          <a:xfrm>
            <a:off x="7799114" y="2144768"/>
            <a:ext cx="26981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800" dirty="0">
                <a:solidFill>
                  <a:srgbClr val="FFFF00"/>
                </a:solidFill>
              </a:rPr>
              <a:t>踏みつぶす！！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11913A3-4253-4894-EE09-3E49244EC079}"/>
              </a:ext>
            </a:extLst>
          </p:cNvPr>
          <p:cNvSpPr txBox="1"/>
          <p:nvPr/>
        </p:nvSpPr>
        <p:spPr>
          <a:xfrm>
            <a:off x="6757416" y="4921623"/>
            <a:ext cx="4616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自分より小さい敵を一撃で倒すことができる！</a:t>
            </a:r>
            <a:endParaRPr kumimoji="1" lang="en-US" altLang="ja-JP" dirty="0"/>
          </a:p>
          <a:p>
            <a:r>
              <a:rPr kumimoji="1" lang="ja-JP" altLang="en-US" dirty="0"/>
              <a:t>攻撃が出るのが少し遅い</a:t>
            </a:r>
          </a:p>
        </p:txBody>
      </p:sp>
    </p:spTree>
    <p:extLst>
      <p:ext uri="{BB962C8B-B14F-4D97-AF65-F5344CB8AC3E}">
        <p14:creationId xmlns:p14="http://schemas.microsoft.com/office/powerpoint/2010/main" val="464807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008D07-9A13-E4CB-84F1-B1AB0AA4B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013" y="512753"/>
            <a:ext cx="4966812" cy="1293028"/>
          </a:xfrm>
        </p:spPr>
        <p:txBody>
          <a:bodyPr>
            <a:noAutofit/>
          </a:bodyPr>
          <a:lstStyle/>
          <a:p>
            <a:r>
              <a:rPr kumimoji="1" lang="en-US" altLang="ja-JP" sz="3200" b="1" dirty="0">
                <a:solidFill>
                  <a:srgbClr val="FF0000"/>
                </a:solidFill>
              </a:rPr>
              <a:t>L</a:t>
            </a:r>
            <a:r>
              <a:rPr kumimoji="1" lang="ja-JP" altLang="en-US" sz="3200" b="1" dirty="0">
                <a:solidFill>
                  <a:srgbClr val="FF0000"/>
                </a:solidFill>
              </a:rPr>
              <a:t>モードのメリット</a:t>
            </a:r>
            <a:r>
              <a:rPr kumimoji="1" lang="en-US" altLang="ja-JP" sz="3200" b="1" dirty="0">
                <a:solidFill>
                  <a:srgbClr val="FF0000"/>
                </a:solidFill>
              </a:rPr>
              <a:t>&amp;</a:t>
            </a:r>
            <a:r>
              <a:rPr kumimoji="1" lang="ja-JP" altLang="en-US" sz="3200" b="1" dirty="0">
                <a:solidFill>
                  <a:srgbClr val="FF0000"/>
                </a:solidFill>
              </a:rPr>
              <a:t>デメリット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41F0EA4-4AE2-D976-BB8B-C9F681239660}"/>
              </a:ext>
            </a:extLst>
          </p:cNvPr>
          <p:cNvSpPr/>
          <p:nvPr/>
        </p:nvSpPr>
        <p:spPr>
          <a:xfrm>
            <a:off x="5844988" y="1515036"/>
            <a:ext cx="6064991" cy="4455458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0F8F78E-0F21-1899-65D4-C7A13F038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8425" y="1674608"/>
            <a:ext cx="5921554" cy="40241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2000" b="1" dirty="0">
                <a:solidFill>
                  <a:schemeClr val="accent2"/>
                </a:solidFill>
              </a:rPr>
              <a:t>メリット</a:t>
            </a:r>
            <a:endParaRPr kumimoji="1" lang="en-US" altLang="ja-JP" sz="20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altLang="ja-JP" sz="2000" b="1" dirty="0"/>
              <a:t>1,</a:t>
            </a:r>
            <a:r>
              <a:rPr lang="ja-JP" altLang="en-US" sz="2000" b="1" dirty="0"/>
              <a:t>移動速度が上がる</a:t>
            </a:r>
            <a:endParaRPr lang="en-US" altLang="ja-JP" sz="2000" b="1" dirty="0"/>
          </a:p>
          <a:p>
            <a:pPr marL="0" indent="0">
              <a:buNone/>
            </a:pPr>
            <a:r>
              <a:rPr kumimoji="1" lang="en-US" altLang="ja-JP" sz="2000" b="1" dirty="0"/>
              <a:t>2,</a:t>
            </a:r>
            <a:r>
              <a:rPr lang="en-US" altLang="ja-JP" sz="2000" b="1" dirty="0"/>
              <a:t>M</a:t>
            </a:r>
            <a:r>
              <a:rPr lang="ja-JP" altLang="en-US" sz="2000" b="1" dirty="0"/>
              <a:t>モード</a:t>
            </a:r>
            <a:r>
              <a:rPr lang="en-US" altLang="ja-JP" sz="2000" b="1" dirty="0"/>
              <a:t>,S</a:t>
            </a:r>
            <a:r>
              <a:rPr lang="ja-JP" altLang="en-US" sz="2000" b="1" dirty="0"/>
              <a:t>モードの</a:t>
            </a:r>
            <a:r>
              <a:rPr kumimoji="1" lang="ja-JP" altLang="en-US" sz="2000" b="1" dirty="0"/>
              <a:t>敵</a:t>
            </a:r>
            <a:r>
              <a:rPr lang="ja-JP" altLang="en-US" sz="2000" b="1" dirty="0"/>
              <a:t>を</a:t>
            </a:r>
            <a:r>
              <a:rPr kumimoji="1" lang="ja-JP" altLang="en-US" sz="2000" b="1" dirty="0"/>
              <a:t>踏み潰して倒すことができる</a:t>
            </a:r>
            <a:endParaRPr kumimoji="1" lang="en-US" altLang="ja-JP" sz="2000" b="1" dirty="0"/>
          </a:p>
          <a:p>
            <a:pPr marL="0" indent="0">
              <a:buNone/>
            </a:pPr>
            <a:r>
              <a:rPr lang="en-US" altLang="ja-JP" sz="2000" b="1" dirty="0"/>
              <a:t>3,</a:t>
            </a:r>
            <a:r>
              <a:rPr lang="ja-JP" altLang="en-US" sz="2000" b="1" dirty="0"/>
              <a:t>見晴らしがよくなる</a:t>
            </a:r>
            <a:endParaRPr lang="en-US" altLang="ja-JP" sz="2000" b="1" dirty="0"/>
          </a:p>
          <a:p>
            <a:pPr marL="0" indent="0">
              <a:buNone/>
            </a:pPr>
            <a:endParaRPr lang="en-US" altLang="ja-JP" sz="2000" b="1" dirty="0"/>
          </a:p>
          <a:p>
            <a:pPr marL="0" indent="0">
              <a:buNone/>
            </a:pPr>
            <a:r>
              <a:rPr lang="ja-JP" altLang="en-US" sz="2000" b="1" dirty="0">
                <a:solidFill>
                  <a:srgbClr val="00B0F0"/>
                </a:solidFill>
              </a:rPr>
              <a:t>デメリット</a:t>
            </a:r>
            <a:endParaRPr lang="en-US" altLang="ja-JP" sz="20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ja-JP" sz="2000" b="1" dirty="0"/>
              <a:t>1,</a:t>
            </a:r>
            <a:r>
              <a:rPr lang="ja-JP" altLang="en-US" sz="2000" b="1" dirty="0"/>
              <a:t>目立つうえ、的が大きくなるため撃たれやすくなる</a:t>
            </a:r>
            <a:endParaRPr lang="en-US" altLang="ja-JP" sz="2000" b="1" dirty="0"/>
          </a:p>
          <a:p>
            <a:pPr marL="0" indent="0">
              <a:buNone/>
            </a:pPr>
            <a:r>
              <a:rPr lang="en-US" altLang="ja-JP" sz="2000" b="1" dirty="0"/>
              <a:t>2,</a:t>
            </a:r>
            <a:r>
              <a:rPr lang="ja-JP" altLang="en-US" sz="2000" b="1" dirty="0"/>
              <a:t>相対的に相手が小さくなるため攻撃を当てにくくなる</a:t>
            </a:r>
            <a:endParaRPr lang="en-US" altLang="ja-JP" sz="2000" b="1" dirty="0"/>
          </a:p>
          <a:p>
            <a:pPr marL="0" indent="0">
              <a:buNone/>
            </a:pPr>
            <a:r>
              <a:rPr lang="en-US" altLang="ja-JP" sz="2000" b="1" dirty="0"/>
              <a:t>3,</a:t>
            </a:r>
            <a:r>
              <a:rPr lang="ja-JP" altLang="en-US" sz="2000" b="1" dirty="0"/>
              <a:t>小さい建物などに入れなくなる</a:t>
            </a:r>
            <a:endParaRPr lang="en-US" altLang="ja-JP" sz="2000" b="1" dirty="0"/>
          </a:p>
          <a:p>
            <a:pPr marL="0" indent="0">
              <a:buNone/>
            </a:pPr>
            <a:r>
              <a:rPr lang="en-US" altLang="ja-JP" sz="2000" b="1" dirty="0"/>
              <a:t>4,</a:t>
            </a:r>
            <a:r>
              <a:rPr lang="ja-JP" altLang="en-US" sz="2000" b="1" dirty="0"/>
              <a:t>足音が大きくなる</a:t>
            </a:r>
            <a:endParaRPr lang="en-US" altLang="ja-JP" sz="2000" b="1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51A7433-8776-859B-2A68-08B308600BFC}"/>
              </a:ext>
            </a:extLst>
          </p:cNvPr>
          <p:cNvSpPr/>
          <p:nvPr/>
        </p:nvSpPr>
        <p:spPr>
          <a:xfrm>
            <a:off x="282021" y="1515036"/>
            <a:ext cx="5468471" cy="4455458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713082D-1E84-CEA3-F85B-24DAE2EA251C}"/>
              </a:ext>
            </a:extLst>
          </p:cNvPr>
          <p:cNvSpPr txBox="1"/>
          <p:nvPr/>
        </p:nvSpPr>
        <p:spPr>
          <a:xfrm>
            <a:off x="690281" y="866879"/>
            <a:ext cx="49668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3200" b="1" dirty="0">
                <a:solidFill>
                  <a:schemeClr val="accent6"/>
                </a:solidFill>
              </a:rPr>
              <a:t>S</a:t>
            </a:r>
            <a:r>
              <a:rPr kumimoji="1" lang="ja-JP" altLang="en-US" sz="3200" b="1" dirty="0">
                <a:solidFill>
                  <a:schemeClr val="accent6"/>
                </a:solidFill>
              </a:rPr>
              <a:t>モードのメリット</a:t>
            </a:r>
            <a:r>
              <a:rPr kumimoji="1" lang="en-US" altLang="ja-JP" sz="3200" b="1" dirty="0">
                <a:solidFill>
                  <a:schemeClr val="accent6"/>
                </a:solidFill>
              </a:rPr>
              <a:t>&amp;</a:t>
            </a:r>
            <a:r>
              <a:rPr kumimoji="1" lang="ja-JP" altLang="en-US" sz="3200" b="1" dirty="0">
                <a:solidFill>
                  <a:schemeClr val="accent6"/>
                </a:solidFill>
              </a:rPr>
              <a:t>デメリット</a:t>
            </a:r>
            <a:endParaRPr lang="ja-JP" altLang="en-US" sz="3200" dirty="0">
              <a:solidFill>
                <a:schemeClr val="accent6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13BA857-A96C-0B8C-6501-4D8BA60E4F71}"/>
              </a:ext>
            </a:extLst>
          </p:cNvPr>
          <p:cNvSpPr txBox="1"/>
          <p:nvPr/>
        </p:nvSpPr>
        <p:spPr>
          <a:xfrm>
            <a:off x="421341" y="1611226"/>
            <a:ext cx="532915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kumimoji="1" lang="ja-JP" altLang="en-US" sz="2000" b="1" dirty="0">
                <a:solidFill>
                  <a:schemeClr val="accent2"/>
                </a:solidFill>
              </a:rPr>
              <a:t>メリット</a:t>
            </a:r>
            <a:endParaRPr kumimoji="1" lang="en-US" altLang="ja-JP" sz="20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altLang="ja-JP" sz="2000" b="1" dirty="0"/>
              <a:t>1,</a:t>
            </a:r>
            <a:r>
              <a:rPr lang="ja-JP" altLang="en-US" sz="2000" b="1" dirty="0"/>
              <a:t>敵に見つかりにくくなる</a:t>
            </a:r>
            <a:endParaRPr lang="en-US" altLang="ja-JP" sz="2000" b="1" dirty="0"/>
          </a:p>
          <a:p>
            <a:pPr marL="0" indent="0">
              <a:buNone/>
            </a:pPr>
            <a:r>
              <a:rPr kumimoji="1" lang="en-US" altLang="ja-JP" sz="2000" b="1" dirty="0"/>
              <a:t>2,</a:t>
            </a:r>
            <a:r>
              <a:rPr kumimoji="1" lang="ja-JP" altLang="en-US" sz="2000" b="1" dirty="0"/>
              <a:t>狭いところに入ることができる</a:t>
            </a:r>
            <a:endParaRPr kumimoji="1" lang="en-US" altLang="ja-JP" sz="2000" b="1" dirty="0"/>
          </a:p>
          <a:p>
            <a:pPr marL="0" indent="0">
              <a:buNone/>
            </a:pPr>
            <a:r>
              <a:rPr lang="en-US" altLang="ja-JP" sz="2000" b="1" dirty="0"/>
              <a:t>3,</a:t>
            </a:r>
            <a:r>
              <a:rPr lang="ja-JP" altLang="en-US" sz="2000" b="1" dirty="0"/>
              <a:t>相対的に敵が大きくなるため攻撃が当てやすくなる</a:t>
            </a:r>
            <a:endParaRPr lang="en-US" altLang="ja-JP" sz="2000" b="1" dirty="0"/>
          </a:p>
          <a:p>
            <a:pPr marL="0" indent="0">
              <a:buNone/>
            </a:pPr>
            <a:r>
              <a:rPr lang="en-US" altLang="ja-JP" sz="2000" b="1" dirty="0"/>
              <a:t>4,</a:t>
            </a:r>
            <a:r>
              <a:rPr lang="ja-JP" altLang="en-US" sz="2000" b="1" dirty="0"/>
              <a:t>足音が小さくなる</a:t>
            </a:r>
            <a:endParaRPr lang="en-US" altLang="ja-JP" sz="2000" b="1" dirty="0"/>
          </a:p>
          <a:p>
            <a:pPr marL="0" indent="0">
              <a:buNone/>
            </a:pPr>
            <a:endParaRPr lang="en-US" altLang="ja-JP" sz="2000" b="1" dirty="0"/>
          </a:p>
          <a:p>
            <a:pPr marL="0" indent="0">
              <a:buNone/>
            </a:pPr>
            <a:r>
              <a:rPr lang="ja-JP" altLang="en-US" sz="2000" b="1" dirty="0">
                <a:solidFill>
                  <a:srgbClr val="00B0F0"/>
                </a:solidFill>
              </a:rPr>
              <a:t>デメリット</a:t>
            </a:r>
            <a:endParaRPr lang="en-US" altLang="ja-JP" sz="20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ja-JP" sz="2000" b="1" dirty="0"/>
              <a:t>1,M</a:t>
            </a:r>
            <a:r>
              <a:rPr lang="ja-JP" altLang="en-US" sz="2000" b="1" dirty="0"/>
              <a:t>モード</a:t>
            </a:r>
            <a:r>
              <a:rPr lang="en-US" altLang="ja-JP" sz="2000" b="1" dirty="0"/>
              <a:t>,L</a:t>
            </a:r>
            <a:r>
              <a:rPr lang="ja-JP" altLang="en-US" sz="2000" b="1" dirty="0"/>
              <a:t>モードの敵に踏み潰されてしまう</a:t>
            </a:r>
            <a:endParaRPr lang="en-US" altLang="ja-JP" sz="2000" b="1" dirty="0"/>
          </a:p>
          <a:p>
            <a:pPr marL="0" indent="0">
              <a:buNone/>
            </a:pPr>
            <a:r>
              <a:rPr lang="en-US" altLang="ja-JP" sz="2000" b="1" dirty="0"/>
              <a:t>2,</a:t>
            </a:r>
            <a:r>
              <a:rPr lang="ja-JP" altLang="en-US" sz="2000" b="1" dirty="0"/>
              <a:t>見晴らしが悪くなる</a:t>
            </a:r>
            <a:endParaRPr lang="en-US" altLang="ja-JP" sz="2000" b="1" dirty="0"/>
          </a:p>
          <a:p>
            <a:pPr marL="0" indent="0">
              <a:buNone/>
            </a:pPr>
            <a:r>
              <a:rPr lang="en-US" altLang="ja-JP" sz="2000" b="1" dirty="0"/>
              <a:t>3,</a:t>
            </a:r>
            <a:r>
              <a:rPr lang="ja-JP" altLang="en-US" sz="2000" b="1" dirty="0"/>
              <a:t>移動速度が下がる</a:t>
            </a:r>
          </a:p>
        </p:txBody>
      </p:sp>
    </p:spTree>
    <p:extLst>
      <p:ext uri="{BB962C8B-B14F-4D97-AF65-F5344CB8AC3E}">
        <p14:creationId xmlns:p14="http://schemas.microsoft.com/office/powerpoint/2010/main" val="5595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F2168B-3FC0-5200-5977-C79F8C9E0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8553" y="397949"/>
            <a:ext cx="4554893" cy="1293028"/>
          </a:xfrm>
        </p:spPr>
        <p:txBody>
          <a:bodyPr>
            <a:noAutofit/>
          </a:bodyPr>
          <a:lstStyle/>
          <a:p>
            <a:r>
              <a:rPr kumimoji="1" lang="ja-JP" altLang="en-US" sz="6600" dirty="0"/>
              <a:t>広がる戦術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C1007E4D-F400-38E4-A38A-4E01923D2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2" t="10402" r="21351" b="31402"/>
          <a:stretch/>
        </p:blipFill>
        <p:spPr>
          <a:xfrm>
            <a:off x="3524076" y="1975052"/>
            <a:ext cx="2571923" cy="1453948"/>
          </a:xfr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40455BD-830C-51DE-AC73-A68CEF11D9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3" t="10612" r="21403" b="31837"/>
          <a:stretch/>
        </p:blipFill>
        <p:spPr>
          <a:xfrm>
            <a:off x="3524076" y="4279129"/>
            <a:ext cx="2601983" cy="1453948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DB4FAAFE-CF89-E59C-0D7F-83B696D8F2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9" t="10885" r="21097" b="31428"/>
          <a:stretch/>
        </p:blipFill>
        <p:spPr>
          <a:xfrm>
            <a:off x="511312" y="3146277"/>
            <a:ext cx="2595845" cy="1453948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2ADF712-25C1-DB33-F432-6B577269F91B}"/>
              </a:ext>
            </a:extLst>
          </p:cNvPr>
          <p:cNvSpPr txBox="1"/>
          <p:nvPr/>
        </p:nvSpPr>
        <p:spPr>
          <a:xfrm>
            <a:off x="905070" y="4636771"/>
            <a:ext cx="1944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敵に見つかった！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195AD1B-AC88-0EBA-18A3-BEBC23B4D58A}"/>
              </a:ext>
            </a:extLst>
          </p:cNvPr>
          <p:cNvSpPr txBox="1"/>
          <p:nvPr/>
        </p:nvSpPr>
        <p:spPr>
          <a:xfrm>
            <a:off x="3956411" y="3398938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ln w="12700">
                  <a:solidFill>
                    <a:schemeClr val="tx1"/>
                  </a:solidFill>
                </a:ln>
                <a:solidFill>
                  <a:srgbClr val="FF0000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L</a:t>
            </a:r>
            <a:r>
              <a:rPr kumimoji="1" lang="ja-JP" altLang="en-US" b="1" dirty="0">
                <a:ln w="12700">
                  <a:solidFill>
                    <a:schemeClr val="tx1"/>
                  </a:solidFill>
                </a:ln>
                <a:solidFill>
                  <a:srgbClr val="FF0000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モードで応戦！</a:t>
            </a:r>
          </a:p>
        </p:txBody>
      </p:sp>
      <p:sp>
        <p:nvSpPr>
          <p:cNvPr id="15" name="矢印: 右 14">
            <a:extLst>
              <a:ext uri="{FF2B5EF4-FFF2-40B4-BE49-F238E27FC236}">
                <a16:creationId xmlns:a16="http://schemas.microsoft.com/office/drawing/2014/main" id="{1CE773E6-1003-7711-FC92-CA75CEF827B0}"/>
              </a:ext>
            </a:extLst>
          </p:cNvPr>
          <p:cNvSpPr/>
          <p:nvPr/>
        </p:nvSpPr>
        <p:spPr>
          <a:xfrm rot="19665662">
            <a:off x="2868438" y="2843383"/>
            <a:ext cx="739041" cy="2833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矢印: 右 15">
            <a:extLst>
              <a:ext uri="{FF2B5EF4-FFF2-40B4-BE49-F238E27FC236}">
                <a16:creationId xmlns:a16="http://schemas.microsoft.com/office/drawing/2014/main" id="{EB9D5935-A998-D7BB-B1CB-13B72DE5C0CF}"/>
              </a:ext>
            </a:extLst>
          </p:cNvPr>
          <p:cNvSpPr/>
          <p:nvPr/>
        </p:nvSpPr>
        <p:spPr>
          <a:xfrm rot="2069748">
            <a:off x="2871783" y="4679767"/>
            <a:ext cx="739041" cy="2833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7A1F163-D793-B127-32CF-89DD4CBD20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0" t="10617" r="21389" b="31358"/>
          <a:stretch/>
        </p:blipFill>
        <p:spPr>
          <a:xfrm>
            <a:off x="8049514" y="2030323"/>
            <a:ext cx="2571923" cy="1461673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BAD90CA-FE49-E83F-755B-2915A4D0229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t="10344" r="21970" b="31477"/>
          <a:stretch/>
        </p:blipFill>
        <p:spPr>
          <a:xfrm>
            <a:off x="8049515" y="4344089"/>
            <a:ext cx="2571923" cy="1465216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F9022EF-2BF0-24A9-A553-E647B8F57E1A}"/>
              </a:ext>
            </a:extLst>
          </p:cNvPr>
          <p:cNvSpPr txBox="1"/>
          <p:nvPr/>
        </p:nvSpPr>
        <p:spPr>
          <a:xfrm>
            <a:off x="3775803" y="5805224"/>
            <a:ext cx="24609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b="1" dirty="0">
                <a:ln w="12700">
                  <a:solidFill>
                    <a:schemeClr val="tx1"/>
                  </a:solidFill>
                </a:ln>
                <a:solidFill>
                  <a:srgbClr val="FF0000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S</a:t>
            </a:r>
            <a:r>
              <a:rPr kumimoji="1" lang="ja-JP" altLang="en-US" b="1" dirty="0">
                <a:ln w="12700">
                  <a:solidFill>
                    <a:schemeClr val="tx1"/>
                  </a:solidFill>
                </a:ln>
                <a:solidFill>
                  <a:srgbClr val="FF0000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モードで身を隠す！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60F9999-0F89-F048-DCD5-1B7C5816BA41}"/>
              </a:ext>
            </a:extLst>
          </p:cNvPr>
          <p:cNvSpPr txBox="1"/>
          <p:nvPr/>
        </p:nvSpPr>
        <p:spPr>
          <a:xfrm>
            <a:off x="7744407" y="5825468"/>
            <a:ext cx="33683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b="1" dirty="0">
                <a:ln w="12700">
                  <a:solidFill>
                    <a:schemeClr val="tx1"/>
                  </a:solidFill>
                </a:ln>
                <a:solidFill>
                  <a:srgbClr val="FF0000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L</a:t>
            </a:r>
            <a:r>
              <a:rPr kumimoji="1" lang="ja-JP" altLang="en-US" b="1" dirty="0">
                <a:ln w="12700">
                  <a:solidFill>
                    <a:schemeClr val="tx1"/>
                  </a:solidFill>
                </a:ln>
                <a:solidFill>
                  <a:srgbClr val="FF0000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モードで一気に踏みつぶす！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94FAA15-7528-79D6-D6CD-8D68E6E2523A}"/>
              </a:ext>
            </a:extLst>
          </p:cNvPr>
          <p:cNvSpPr txBox="1"/>
          <p:nvPr/>
        </p:nvSpPr>
        <p:spPr>
          <a:xfrm>
            <a:off x="8439368" y="3500464"/>
            <a:ext cx="197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</a:t>
            </a:r>
            <a:r>
              <a:rPr kumimoji="1" lang="ja-JP" altLang="en-US" dirty="0"/>
              <a:t>モードで近づき</a:t>
            </a:r>
            <a:r>
              <a:rPr kumimoji="1" lang="en-US" altLang="ja-JP" dirty="0"/>
              <a:t>…</a:t>
            </a:r>
            <a:endParaRPr kumimoji="1" lang="ja-JP" altLang="en-US" dirty="0"/>
          </a:p>
        </p:txBody>
      </p:sp>
      <p:sp>
        <p:nvSpPr>
          <p:cNvPr id="21" name="矢印: 下 20">
            <a:extLst>
              <a:ext uri="{FF2B5EF4-FFF2-40B4-BE49-F238E27FC236}">
                <a16:creationId xmlns:a16="http://schemas.microsoft.com/office/drawing/2014/main" id="{F40E8E97-E9A7-E5EA-A7AF-CA288CDF23B3}"/>
              </a:ext>
            </a:extLst>
          </p:cNvPr>
          <p:cNvSpPr/>
          <p:nvPr/>
        </p:nvSpPr>
        <p:spPr>
          <a:xfrm>
            <a:off x="9190751" y="3796648"/>
            <a:ext cx="289447" cy="48248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62D8F49-EAF2-07F6-CAAD-93E5B85D60F0}"/>
              </a:ext>
            </a:extLst>
          </p:cNvPr>
          <p:cNvSpPr txBox="1"/>
          <p:nvPr/>
        </p:nvSpPr>
        <p:spPr>
          <a:xfrm>
            <a:off x="9064700" y="3081832"/>
            <a:ext cx="415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rgbClr val="FF0000"/>
                </a:solidFill>
              </a:rPr>
              <a:t>〇</a:t>
            </a:r>
          </a:p>
        </p:txBody>
      </p:sp>
    </p:spTree>
    <p:extLst>
      <p:ext uri="{BB962C8B-B14F-4D97-AF65-F5344CB8AC3E}">
        <p14:creationId xmlns:p14="http://schemas.microsoft.com/office/powerpoint/2010/main" val="1161435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382BDF-F449-2397-8B9E-2AB72188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1153" y="639315"/>
            <a:ext cx="6158753" cy="1293028"/>
          </a:xfrm>
        </p:spPr>
        <p:txBody>
          <a:bodyPr>
            <a:noAutofit/>
          </a:bodyPr>
          <a:lstStyle/>
          <a:p>
            <a:r>
              <a:rPr kumimoji="1" lang="ja-JP" altLang="en-US" sz="5400" b="1" dirty="0"/>
              <a:t>様々なゲームモード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A3C3A1-2509-6B5C-1981-533D183DD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dirty="0"/>
              <a:t>【</a:t>
            </a:r>
            <a:r>
              <a:rPr lang="ja-JP" altLang="en-US" b="1" dirty="0">
                <a:solidFill>
                  <a:srgbClr val="FF0000"/>
                </a:solidFill>
              </a:rPr>
              <a:t>バトルロイヤル</a:t>
            </a:r>
            <a:r>
              <a:rPr lang="en-US" altLang="ja-JP" dirty="0"/>
              <a:t>】</a:t>
            </a:r>
          </a:p>
          <a:p>
            <a:pPr marL="0" indent="0">
              <a:buNone/>
            </a:pPr>
            <a:r>
              <a:rPr kumimoji="1" lang="ja-JP" altLang="en-US" dirty="0"/>
              <a:t>広大なフィールドで最大</a:t>
            </a:r>
            <a:r>
              <a:rPr kumimoji="1" lang="en-US" altLang="ja-JP" dirty="0"/>
              <a:t>100</a:t>
            </a:r>
            <a:r>
              <a:rPr kumimoji="1" lang="ja-JP" altLang="en-US" dirty="0"/>
              <a:t>人と戦い、最後まで生き残ることを目標とする。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【</a:t>
            </a:r>
            <a:r>
              <a:rPr lang="ja-JP" altLang="en-US" b="1" dirty="0">
                <a:solidFill>
                  <a:srgbClr val="FF0000"/>
                </a:solidFill>
              </a:rPr>
              <a:t>デスマッチ</a:t>
            </a:r>
            <a:r>
              <a:rPr lang="en-US" altLang="ja-JP" dirty="0"/>
              <a:t>】</a:t>
            </a:r>
          </a:p>
          <a:p>
            <a:pPr marL="0" indent="0">
              <a:buNone/>
            </a:pPr>
            <a:r>
              <a:rPr kumimoji="1" lang="en-US" altLang="ja-JP" dirty="0"/>
              <a:t>1vs1</a:t>
            </a:r>
            <a:r>
              <a:rPr kumimoji="1" lang="ja-JP" altLang="en-US" dirty="0"/>
              <a:t>、もしくは</a:t>
            </a:r>
            <a:r>
              <a:rPr kumimoji="1" lang="en-US" altLang="ja-JP" dirty="0"/>
              <a:t>2</a:t>
            </a:r>
            <a:r>
              <a:rPr kumimoji="1" lang="ja-JP" altLang="en-US" dirty="0"/>
              <a:t>チームに分かれて合計キル数を競う。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【</a:t>
            </a:r>
            <a:r>
              <a:rPr lang="ja-JP" altLang="en-US" b="1" dirty="0">
                <a:solidFill>
                  <a:srgbClr val="FF0000"/>
                </a:solidFill>
              </a:rPr>
              <a:t>ドミネーション</a:t>
            </a:r>
            <a:r>
              <a:rPr lang="en-US" altLang="ja-JP" dirty="0"/>
              <a:t>】</a:t>
            </a:r>
          </a:p>
          <a:p>
            <a:pPr marL="0" indent="0">
              <a:buNone/>
            </a:pPr>
            <a:r>
              <a:rPr kumimoji="1" lang="en-US" altLang="ja-JP" dirty="0"/>
              <a:t>2</a:t>
            </a:r>
            <a:r>
              <a:rPr kumimoji="1" lang="ja-JP" altLang="en-US" dirty="0"/>
              <a:t>チームに分かれ、指定された陣地を制圧する。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135493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4A5ED2-92C4-1AF5-FCF6-DFA03990B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212" y="288512"/>
            <a:ext cx="4023048" cy="1293028"/>
          </a:xfrm>
        </p:spPr>
        <p:txBody>
          <a:bodyPr>
            <a:noAutofit/>
          </a:bodyPr>
          <a:lstStyle/>
          <a:p>
            <a:r>
              <a:rPr kumimoji="1" lang="ja-JP" altLang="en-US" sz="5400" b="1" dirty="0"/>
              <a:t>ゲームフロー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844D7FF-5DD9-5942-C05F-ECA042255D58}"/>
              </a:ext>
            </a:extLst>
          </p:cNvPr>
          <p:cNvSpPr/>
          <p:nvPr/>
        </p:nvSpPr>
        <p:spPr>
          <a:xfrm>
            <a:off x="1781175" y="1700504"/>
            <a:ext cx="2552700" cy="1371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/>
              <a:t>戦闘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64802E3-56AB-D3D2-43EC-15C57EDD7E9A}"/>
              </a:ext>
            </a:extLst>
          </p:cNvPr>
          <p:cNvSpPr/>
          <p:nvPr/>
        </p:nvSpPr>
        <p:spPr>
          <a:xfrm>
            <a:off x="1712361" y="4043557"/>
            <a:ext cx="2621514" cy="1371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/>
              <a:t>報酬</a:t>
            </a:r>
            <a:r>
              <a:rPr kumimoji="1" lang="en-US" altLang="ja-JP" sz="2000" dirty="0"/>
              <a:t>(</a:t>
            </a:r>
            <a:r>
              <a:rPr kumimoji="1" lang="ja-JP" altLang="en-US" sz="2000" dirty="0"/>
              <a:t>経験値</a:t>
            </a:r>
            <a:r>
              <a:rPr kumimoji="1" lang="en-US" altLang="ja-JP" sz="2000" dirty="0"/>
              <a:t>,</a:t>
            </a:r>
            <a:r>
              <a:rPr kumimoji="1" lang="ja-JP" altLang="en-US" sz="2000" dirty="0"/>
              <a:t>お金</a:t>
            </a:r>
            <a:r>
              <a:rPr kumimoji="1" lang="en-US" altLang="ja-JP" sz="2000" dirty="0"/>
              <a:t>,</a:t>
            </a:r>
            <a:r>
              <a:rPr kumimoji="1" lang="ja-JP" altLang="en-US" sz="2000" dirty="0"/>
              <a:t>レート</a:t>
            </a:r>
            <a:r>
              <a:rPr kumimoji="1" lang="en-US" altLang="ja-JP" sz="2000" dirty="0"/>
              <a:t>)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052573E-EF6B-9BB1-8613-EAAA64D6BB00}"/>
              </a:ext>
            </a:extLst>
          </p:cNvPr>
          <p:cNvSpPr/>
          <p:nvPr/>
        </p:nvSpPr>
        <p:spPr>
          <a:xfrm>
            <a:off x="7322586" y="4043557"/>
            <a:ext cx="2552700" cy="13716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/>
              <a:t>ランキング</a:t>
            </a:r>
            <a:endParaRPr kumimoji="1" lang="en-US" altLang="ja-JP" sz="2800" dirty="0"/>
          </a:p>
          <a:p>
            <a:pPr algn="ctr"/>
            <a:r>
              <a:rPr kumimoji="1" lang="ja-JP" altLang="en-US" sz="2800" dirty="0"/>
              <a:t>・</a:t>
            </a:r>
            <a:r>
              <a:rPr kumimoji="1" lang="en-US" altLang="ja-JP" sz="2800" dirty="0" err="1"/>
              <a:t>Lv</a:t>
            </a:r>
            <a:r>
              <a:rPr kumimoji="1" lang="ja-JP" altLang="en-US" sz="2800" dirty="0"/>
              <a:t>アップ</a:t>
            </a:r>
          </a:p>
        </p:txBody>
      </p:sp>
      <p:sp>
        <p:nvSpPr>
          <p:cNvPr id="11" name="矢印: 下 10">
            <a:extLst>
              <a:ext uri="{FF2B5EF4-FFF2-40B4-BE49-F238E27FC236}">
                <a16:creationId xmlns:a16="http://schemas.microsoft.com/office/drawing/2014/main" id="{27F7AD31-F0FA-4CB0-D167-4171DB6B9CF2}"/>
              </a:ext>
            </a:extLst>
          </p:cNvPr>
          <p:cNvSpPr/>
          <p:nvPr/>
        </p:nvSpPr>
        <p:spPr>
          <a:xfrm>
            <a:off x="2724150" y="3142658"/>
            <a:ext cx="333375" cy="823999"/>
          </a:xfrm>
          <a:prstGeom prst="downArrow">
            <a:avLst>
              <a:gd name="adj1" fmla="val 50000"/>
              <a:gd name="adj2" fmla="val 512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下 11">
            <a:extLst>
              <a:ext uri="{FF2B5EF4-FFF2-40B4-BE49-F238E27FC236}">
                <a16:creationId xmlns:a16="http://schemas.microsoft.com/office/drawing/2014/main" id="{B1812DD2-FB65-FDF6-BA10-35E1ED7F67AA}"/>
              </a:ext>
            </a:extLst>
          </p:cNvPr>
          <p:cNvSpPr/>
          <p:nvPr/>
        </p:nvSpPr>
        <p:spPr>
          <a:xfrm rot="10800000">
            <a:off x="8432248" y="3142658"/>
            <a:ext cx="333375" cy="828326"/>
          </a:xfrm>
          <a:prstGeom prst="downArrow">
            <a:avLst>
              <a:gd name="adj1" fmla="val 50000"/>
              <a:gd name="adj2" fmla="val 512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矢印: 下 12">
            <a:extLst>
              <a:ext uri="{FF2B5EF4-FFF2-40B4-BE49-F238E27FC236}">
                <a16:creationId xmlns:a16="http://schemas.microsoft.com/office/drawing/2014/main" id="{09E6E4C3-F111-8602-F35D-35862B2A294A}"/>
              </a:ext>
            </a:extLst>
          </p:cNvPr>
          <p:cNvSpPr/>
          <p:nvPr/>
        </p:nvSpPr>
        <p:spPr>
          <a:xfrm rot="16200000">
            <a:off x="5689048" y="4018570"/>
            <a:ext cx="333375" cy="1421573"/>
          </a:xfrm>
          <a:prstGeom prst="downArrow">
            <a:avLst>
              <a:gd name="adj1" fmla="val 50000"/>
              <a:gd name="adj2" fmla="val 512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3F4D7A5-F1EF-8C05-8E48-5E182D06CD98}"/>
              </a:ext>
            </a:extLst>
          </p:cNvPr>
          <p:cNvSpPr/>
          <p:nvPr/>
        </p:nvSpPr>
        <p:spPr>
          <a:xfrm>
            <a:off x="7265484" y="1771058"/>
            <a:ext cx="2552700" cy="1371600"/>
          </a:xfrm>
          <a:prstGeom prst="rect">
            <a:avLst/>
          </a:prstGeom>
          <a:solidFill>
            <a:srgbClr val="FFFF00"/>
          </a:solidFill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ln w="6350">
                  <a:solidFill>
                    <a:schemeClr val="bg1"/>
                  </a:solidFill>
                </a:ln>
              </a:rPr>
              <a:t>順位や</a:t>
            </a:r>
            <a:r>
              <a:rPr kumimoji="1" lang="en-US" altLang="ja-JP" sz="2000" b="1" dirty="0" err="1">
                <a:ln w="6350">
                  <a:solidFill>
                    <a:schemeClr val="bg1"/>
                  </a:solidFill>
                </a:ln>
              </a:rPr>
              <a:t>Lv</a:t>
            </a:r>
            <a:r>
              <a:rPr kumimoji="1" lang="ja-JP" altLang="en-US" sz="2000" b="1" dirty="0">
                <a:ln w="6350">
                  <a:solidFill>
                    <a:schemeClr val="bg1"/>
                  </a:solidFill>
                </a:ln>
              </a:rPr>
              <a:t>によって武器やスキンなどの</a:t>
            </a:r>
            <a:r>
              <a:rPr kumimoji="1" lang="ja-JP" altLang="en-US" sz="2000" b="1" dirty="0">
                <a:ln w="6350"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特別報酬</a:t>
            </a:r>
            <a:r>
              <a:rPr kumimoji="1" lang="ja-JP" altLang="en-US" sz="2000" b="1" dirty="0">
                <a:ln w="6350">
                  <a:solidFill>
                    <a:schemeClr val="bg1"/>
                  </a:solidFill>
                </a:ln>
              </a:rPr>
              <a:t>獲得</a:t>
            </a:r>
          </a:p>
        </p:txBody>
      </p:sp>
      <p:sp>
        <p:nvSpPr>
          <p:cNvPr id="10" name="矢印: 下 9">
            <a:extLst>
              <a:ext uri="{FF2B5EF4-FFF2-40B4-BE49-F238E27FC236}">
                <a16:creationId xmlns:a16="http://schemas.microsoft.com/office/drawing/2014/main" id="{02440812-E027-9A65-5AFF-8D8DCFC204ED}"/>
              </a:ext>
            </a:extLst>
          </p:cNvPr>
          <p:cNvSpPr/>
          <p:nvPr/>
        </p:nvSpPr>
        <p:spPr>
          <a:xfrm rot="5400000">
            <a:off x="5689048" y="1746071"/>
            <a:ext cx="333375" cy="1421573"/>
          </a:xfrm>
          <a:prstGeom prst="downArrow">
            <a:avLst>
              <a:gd name="adj1" fmla="val 50000"/>
              <a:gd name="adj2" fmla="val 512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星: 4 pt 2">
            <a:extLst>
              <a:ext uri="{FF2B5EF4-FFF2-40B4-BE49-F238E27FC236}">
                <a16:creationId xmlns:a16="http://schemas.microsoft.com/office/drawing/2014/main" id="{A697B858-1D8E-D8B5-7EFA-74C61BDFAE44}"/>
              </a:ext>
            </a:extLst>
          </p:cNvPr>
          <p:cNvSpPr/>
          <p:nvPr/>
        </p:nvSpPr>
        <p:spPr>
          <a:xfrm>
            <a:off x="7265484" y="1443318"/>
            <a:ext cx="291763" cy="457200"/>
          </a:xfrm>
          <a:prstGeom prst="star4">
            <a:avLst/>
          </a:prstGeom>
          <a:solidFill>
            <a:srgbClr val="FFFFCC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星: 4 pt 6">
            <a:extLst>
              <a:ext uri="{FF2B5EF4-FFF2-40B4-BE49-F238E27FC236}">
                <a16:creationId xmlns:a16="http://schemas.microsoft.com/office/drawing/2014/main" id="{DB963BF0-12BD-4189-7192-2E6CC59BBFD0}"/>
              </a:ext>
            </a:extLst>
          </p:cNvPr>
          <p:cNvSpPr/>
          <p:nvPr/>
        </p:nvSpPr>
        <p:spPr>
          <a:xfrm>
            <a:off x="9574306" y="2967318"/>
            <a:ext cx="300980" cy="461682"/>
          </a:xfrm>
          <a:prstGeom prst="star4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8102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2BDE2FF7-35AD-4530-6526-4A579264D7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3" t="10742" r="32570" b="54320"/>
          <a:stretch/>
        </p:blipFill>
        <p:spPr>
          <a:xfrm>
            <a:off x="4717567" y="1345827"/>
            <a:ext cx="7097698" cy="39462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FEBAF26-F132-56CF-2F16-C4E1C422EAE4}"/>
              </a:ext>
            </a:extLst>
          </p:cNvPr>
          <p:cNvSpPr txBox="1"/>
          <p:nvPr/>
        </p:nvSpPr>
        <p:spPr>
          <a:xfrm>
            <a:off x="5971414" y="2956305"/>
            <a:ext cx="5612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9600" dirty="0">
                <a:blipFill>
                  <a:blip r:embed="rId3"/>
                  <a:tile tx="0" ty="0" sx="100000" sy="100000" flip="none" algn="tl"/>
                </a:blipFill>
                <a:effectLst>
                  <a:glow rad="228600">
                    <a:schemeClr val="bg1">
                      <a:lumMod val="85000"/>
                      <a:lumOff val="15000"/>
                    </a:schemeClr>
                  </a:glow>
                </a:effectLst>
                <a:latin typeface="Bodoni MT Black" panose="02070A03080606020203" pitchFamily="18" charset="0"/>
              </a:rPr>
              <a:t>s</a:t>
            </a:r>
            <a:endParaRPr kumimoji="1" lang="ja-JP" altLang="en-US" sz="9600" dirty="0">
              <a:blipFill>
                <a:blip r:embed="rId3"/>
                <a:tile tx="0" ty="0" sx="100000" sy="100000" flip="none" algn="tl"/>
              </a:blipFill>
              <a:effectLst>
                <a:glow rad="228600">
                  <a:schemeClr val="bg1">
                    <a:lumMod val="85000"/>
                    <a:lumOff val="15000"/>
                  </a:schemeClr>
                </a:glow>
              </a:effectLst>
              <a:latin typeface="Bodoni MT Black" panose="02070A03080606020203" pitchFamily="18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DBCA3BD-FAEF-AFBC-30C7-7415768DC664}"/>
              </a:ext>
            </a:extLst>
          </p:cNvPr>
          <p:cNvSpPr txBox="1"/>
          <p:nvPr/>
        </p:nvSpPr>
        <p:spPr>
          <a:xfrm>
            <a:off x="6642954" y="2620460"/>
            <a:ext cx="138826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3000" dirty="0">
                <a:blipFill>
                  <a:blip r:embed="rId3"/>
                  <a:tile tx="0" ty="0" sx="100000" sy="100000" flip="none" algn="tl"/>
                </a:blipFill>
                <a:effectLst>
                  <a:glow rad="228600">
                    <a:schemeClr val="bg1">
                      <a:lumMod val="85000"/>
                      <a:lumOff val="15000"/>
                    </a:schemeClr>
                  </a:glow>
                </a:effectLst>
                <a:latin typeface="Bodoni MT Black" panose="02070A03080606020203" pitchFamily="18" charset="0"/>
              </a:rPr>
              <a:t>M</a:t>
            </a:r>
            <a:endParaRPr kumimoji="1" lang="ja-JP" altLang="en-US" sz="13000" dirty="0">
              <a:blipFill>
                <a:blip r:embed="rId3"/>
                <a:tile tx="0" ty="0" sx="100000" sy="100000" flip="none" algn="tl"/>
              </a:blipFill>
              <a:effectLst>
                <a:glow rad="228600">
                  <a:schemeClr val="bg1">
                    <a:lumMod val="85000"/>
                    <a:lumOff val="15000"/>
                  </a:schemeClr>
                </a:glow>
              </a:effectLst>
              <a:latin typeface="Bodoni MT Black" panose="02070A03080606020203" pitchFamily="18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1AE3444-E84C-EEE3-8534-F2B7A5F74B3F}"/>
              </a:ext>
            </a:extLst>
          </p:cNvPr>
          <p:cNvSpPr txBox="1"/>
          <p:nvPr/>
        </p:nvSpPr>
        <p:spPr>
          <a:xfrm>
            <a:off x="8402090" y="1193853"/>
            <a:ext cx="76451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5000" dirty="0">
                <a:ln w="15875">
                  <a:noFill/>
                </a:ln>
                <a:blipFill dpi="0" rotWithShape="1">
                  <a:blip r:embed="rId3"/>
                  <a:srcRect/>
                  <a:tile tx="0" ty="0" sx="100000" sy="100000" flip="none" algn="tl"/>
                </a:blipFill>
                <a:effectLst>
                  <a:glow rad="139700">
                    <a:schemeClr val="bg1">
                      <a:lumMod val="85000"/>
                      <a:lumOff val="15000"/>
                    </a:schemeClr>
                  </a:glow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Bodoni MT Black" panose="02070A03080606020203" pitchFamily="18" charset="0"/>
              </a:rPr>
              <a:t>L</a:t>
            </a:r>
            <a:endParaRPr kumimoji="1" lang="ja-JP" altLang="en-US" sz="25000" dirty="0">
              <a:ln w="15875">
                <a:noFill/>
              </a:ln>
              <a:blipFill dpi="0" rotWithShape="1">
                <a:blip r:embed="rId3"/>
                <a:srcRect/>
                <a:tile tx="0" ty="0" sx="100000" sy="100000" flip="none" algn="tl"/>
              </a:blipFill>
              <a:effectLst>
                <a:glow rad="139700">
                  <a:schemeClr val="bg1">
                    <a:lumMod val="85000"/>
                    <a:lumOff val="15000"/>
                  </a:schemeClr>
                </a:glow>
                <a:outerShdw blurRad="60007" dir="2000400" sy="-30000" kx="-800400" algn="bl" rotWithShape="0">
                  <a:prstClr val="black">
                    <a:alpha val="20000"/>
                  </a:prstClr>
                </a:outerShdw>
              </a:effectLst>
              <a:latin typeface="Bodoni MT Black" panose="02070A03080606020203" pitchFamily="18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1C057D1-C901-E0DE-C461-4E69B06B9F55}"/>
              </a:ext>
            </a:extLst>
          </p:cNvPr>
          <p:cNvSpPr txBox="1"/>
          <p:nvPr/>
        </p:nvSpPr>
        <p:spPr>
          <a:xfrm>
            <a:off x="484132" y="2579046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企画者 </a:t>
            </a:r>
            <a:r>
              <a:rPr kumimoji="1" lang="en-US" altLang="ja-JP" dirty="0"/>
              <a:t>:</a:t>
            </a:r>
            <a:r>
              <a:rPr kumimoji="1" lang="ja-JP" altLang="en-US" dirty="0"/>
              <a:t> 門田 大渡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AD269FD-321F-D401-A4E3-1171BAF50B6F}"/>
              </a:ext>
            </a:extLst>
          </p:cNvPr>
          <p:cNvSpPr txBox="1"/>
          <p:nvPr/>
        </p:nvSpPr>
        <p:spPr>
          <a:xfrm>
            <a:off x="1412685" y="2471324"/>
            <a:ext cx="55976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800" dirty="0"/>
              <a:t>もんでん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2A366D0-974B-A26A-6F08-B567E4A8DEEB}"/>
              </a:ext>
            </a:extLst>
          </p:cNvPr>
          <p:cNvSpPr txBox="1"/>
          <p:nvPr/>
        </p:nvSpPr>
        <p:spPr>
          <a:xfrm>
            <a:off x="2006040" y="2471324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800" dirty="0"/>
              <a:t>ひろと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0A4F2C3-F7EC-C4DD-1BCE-1025CF02FFA2}"/>
              </a:ext>
            </a:extLst>
          </p:cNvPr>
          <p:cNvSpPr txBox="1"/>
          <p:nvPr/>
        </p:nvSpPr>
        <p:spPr>
          <a:xfrm>
            <a:off x="484132" y="3318959"/>
            <a:ext cx="3283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学校名 </a:t>
            </a:r>
            <a:r>
              <a:rPr kumimoji="1" lang="en-US" altLang="ja-JP" dirty="0"/>
              <a:t>: </a:t>
            </a:r>
            <a:r>
              <a:rPr kumimoji="1" lang="ja-JP" altLang="en-US" dirty="0"/>
              <a:t>穴吹ビジネス専門学校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C158CEF-752C-B94A-27CC-85D17B67CBE3}"/>
              </a:ext>
            </a:extLst>
          </p:cNvPr>
          <p:cNvSpPr txBox="1"/>
          <p:nvPr/>
        </p:nvSpPr>
        <p:spPr>
          <a:xfrm>
            <a:off x="444535" y="4058872"/>
            <a:ext cx="4051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Mail</a:t>
            </a:r>
            <a:r>
              <a:rPr kumimoji="1" lang="ja-JP" altLang="en-US" dirty="0"/>
              <a:t> </a:t>
            </a:r>
            <a:r>
              <a:rPr kumimoji="1" lang="en-US" altLang="ja-JP" dirty="0"/>
              <a:t>:</a:t>
            </a:r>
            <a:r>
              <a:rPr kumimoji="1" lang="ja-JP" altLang="en-US" dirty="0"/>
              <a:t> </a:t>
            </a:r>
            <a:r>
              <a:rPr kumimoji="1" lang="en-US" altLang="ja-JP" dirty="0"/>
              <a:t>20010518@anabuki-net.ne.jp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5612193"/>
      </p:ext>
    </p:extLst>
  </p:cSld>
  <p:clrMapOvr>
    <a:masterClrMapping/>
  </p:clrMapOvr>
</p:sld>
</file>

<file path=ppt/theme/theme1.xml><?xml version="1.0" encoding="utf-8"?>
<a:theme xmlns:a="http://schemas.openxmlformats.org/drawingml/2006/main" name="飛行機雲">
  <a:themeElements>
    <a:clrScheme name="飛行機雲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飛行機雲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飛行機雲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TM04033937[[fn=飛行機雲]]</Template>
  <TotalTime>244</TotalTime>
  <Words>391</Words>
  <Application>Microsoft Office PowerPoint</Application>
  <PresentationFormat>ワイド画面</PresentationFormat>
  <Paragraphs>75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5" baseType="lpstr">
      <vt:lpstr>BIZ UDP明朝 Medium</vt:lpstr>
      <vt:lpstr>HGS創英角ﾎﾟｯﾌﾟ体</vt:lpstr>
      <vt:lpstr>游ゴシック</vt:lpstr>
      <vt:lpstr>Arial</vt:lpstr>
      <vt:lpstr>Bodoni MT Black</vt:lpstr>
      <vt:lpstr>Century Gothic</vt:lpstr>
      <vt:lpstr>飛行機雲</vt:lpstr>
      <vt:lpstr>PowerPoint プレゼンテーション</vt:lpstr>
      <vt:lpstr>”小人化”と”巨人化”を利用する新感覚TPS</vt:lpstr>
      <vt:lpstr>攻撃手段は大きく分けて2つ！</vt:lpstr>
      <vt:lpstr>Lモードのメリット&amp;デメリット</vt:lpstr>
      <vt:lpstr>広がる戦術</vt:lpstr>
      <vt:lpstr>様々なゲームモード</vt:lpstr>
      <vt:lpstr>ゲームフロー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ト</dc:creator>
  <cp:lastModifiedBy>ト</cp:lastModifiedBy>
  <cp:revision>5</cp:revision>
  <dcterms:created xsi:type="dcterms:W3CDTF">2022-06-06T11:11:59Z</dcterms:created>
  <dcterms:modified xsi:type="dcterms:W3CDTF">2022-06-08T01:39:20Z</dcterms:modified>
</cp:coreProperties>
</file>

<file path=docProps/thumbnail.jpeg>
</file>